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52D675-3606-4A99-AC2B-0EAC4088C802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3DE9F-A056-4496-B506-A054AD3A4B0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29A4C5-7EAF-43AA-9A25-7CA327BFC755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/>
              <a:t>Socioeconomic status may play into risk factors as well.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B0B082-9B14-46A8-88B2-F7DE4FF61D51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/>
              <a:t>In both types of peptic ulceration, gastric and duodenal, there is an imbalance between secretion and neutralization of secreted acid.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In duodenal ulcers there is an oversecretion of acid whilst in gastric ulcers there is an impairment of mucosal protection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07DDDE-633B-4A81-B151-2F4C7E44D5CC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en-US" smtClean="0"/>
              <a:t>Rapid urease tests are considered the endoscopic diagnostic test of choice. The presence of </a:t>
            </a:r>
            <a:r>
              <a:rPr lang="en-US" altLang="en-US" i="1" smtClean="0"/>
              <a:t>H pylori</a:t>
            </a:r>
            <a:r>
              <a:rPr lang="en-US" altLang="en-US" smtClean="0"/>
              <a:t> in gastric mucosal biopsy specimens is detected by testing for the bacterial product urease. Three kits (CLOtest, Hpfast, Pyloritek) are commercially available, each containing a combination of a urea substrate and a pH sensitive indicator. One or more gastric biopsy specimens are placed in the rapid urease test kit. If </a:t>
            </a:r>
            <a:r>
              <a:rPr lang="en-US" altLang="en-US" i="1" smtClean="0"/>
              <a:t>H pylori</a:t>
            </a:r>
            <a:r>
              <a:rPr lang="en-US" altLang="en-US" smtClean="0"/>
              <a:t> are present, bacterial urease converts urea to ammonia, which changes pH and produces a color change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6C45-8097-467F-8BE4-4FDFAB8C338B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F846F-3BB5-41CE-83D1-33996C93B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6C45-8097-467F-8BE4-4FDFAB8C338B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F846F-3BB5-41CE-83D1-33996C93B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6C45-8097-467F-8BE4-4FDFAB8C338B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F846F-3BB5-41CE-83D1-33996C93B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6C45-8097-467F-8BE4-4FDFAB8C338B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F846F-3BB5-41CE-83D1-33996C93B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6C45-8097-467F-8BE4-4FDFAB8C338B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F846F-3BB5-41CE-83D1-33996C93B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6C45-8097-467F-8BE4-4FDFAB8C338B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F846F-3BB5-41CE-83D1-33996C93B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6C45-8097-467F-8BE4-4FDFAB8C338B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F846F-3BB5-41CE-83D1-33996C93B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6C45-8097-467F-8BE4-4FDFAB8C338B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F846F-3BB5-41CE-83D1-33996C93B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6C45-8097-467F-8BE4-4FDFAB8C338B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F846F-3BB5-41CE-83D1-33996C93B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6C45-8097-467F-8BE4-4FDFAB8C338B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F846F-3BB5-41CE-83D1-33996C93B8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FE96C45-8097-467F-8BE4-4FDFAB8C338B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77F846F-3BB5-41CE-83D1-33996C93B85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3FE96C45-8097-467F-8BE4-4FDFAB8C338B}" type="datetimeFigureOut">
              <a:rPr lang="en-US" smtClean="0"/>
              <a:t>08-03-2021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77F846F-3BB5-41CE-83D1-33996C93B8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ACID  PEPTIC  DISORDER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altLang="en-US" smtClean="0"/>
              <a:t>DR.T.AJAYAN</a:t>
            </a:r>
          </a:p>
          <a:p>
            <a:pPr eaLnBrk="1" hangingPunct="1"/>
            <a:r>
              <a:rPr lang="en-US" altLang="en-US" smtClean="0"/>
              <a:t>PROF. &amp; H.O.D.</a:t>
            </a:r>
          </a:p>
          <a:p>
            <a:pPr eaLnBrk="1" hangingPunct="1"/>
            <a:r>
              <a:rPr lang="en-US" altLang="en-US" smtClean="0"/>
              <a:t>PM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Differential Diagnosis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Neoplasm of the stomach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Pancreatitis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Pancreatic cancer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Diverticulitis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Nonulcer dyspepsia (also called functional dyspepsia)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Cholecystitis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Gastritis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GERD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MI—not to be missed if having chest pain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Diagnostic Plan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828800"/>
            <a:ext cx="85344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Stool for fecal occult blood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Labs: CBC (R/O bleeding), liver function test, amylase, and lipase.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H. Pylori can be diagnosed by urea breath test, blood test, stool antigen assays, &amp; rapid urease test on a biopsy sample.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Upper GI Endoscopy: Any pt &gt;50 yo with new onset of symptoms or those with alarm markings including anemia, weight loss, or GI bleeding.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Preferred diagnostic test b/c its highly sensitive for dx of ulcers and allows for biopsy to rule out malignancy and rapid urease tests for testing for H. Pylori. 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Lifestyle Changes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Discontinue NSAIDs and use Acetaminophen for pain control if possible.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Acid suppression--Antacids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Smoking cessation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No dietary restrictions unless certain foods are associated with problems.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Alcohol in moderation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Men under 65: 2 drinks/day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Men over 65 and all women: 1 drink/day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Stress reduction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Prevention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100" smtClean="0"/>
              <a:t>Consider prophylactic therapy for the following patients: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Pts with NSAID-induced ulcers who require daily NSAID therapy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Pts older than 60 years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Pts with a history of PUD or a complication such as GI bleeding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Pts taking steroids or anticoagulants or patients with significant comorbid medical illnesses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100" smtClean="0"/>
              <a:t>Prophylactic regimens that have been shown to dramatically reduce the risk of NSAID-induced gastric and duodenal ulcers include the use of a prostaglandin analogue or a proton pump inhibitor.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Misoprostol  (Cytotec) 100-200 mcg PO 4 times per day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Omeprazole (Prilosec) 20-40 mg PO every day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 smtClean="0"/>
              <a:t>Lansoprazole (Prevacid) 15-30 mg PO every day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Complications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Perforation &amp; Penetration—into pancreas, liver and retroperitoneal space </a:t>
            </a:r>
          </a:p>
          <a:p>
            <a:pPr eaLnBrk="1" hangingPunct="1"/>
            <a:r>
              <a:rPr lang="en-US" altLang="en-US" smtClean="0"/>
              <a:t>Peritonitis</a:t>
            </a:r>
          </a:p>
          <a:p>
            <a:pPr eaLnBrk="1" hangingPunct="1"/>
            <a:r>
              <a:rPr lang="en-US" altLang="en-US" smtClean="0"/>
              <a:t>Bowel obstruction, Gastric outflow obstruction, &amp; Pyloric stenosis </a:t>
            </a:r>
          </a:p>
          <a:p>
            <a:pPr eaLnBrk="1" hangingPunct="1"/>
            <a:r>
              <a:rPr lang="en-US" altLang="en-US" smtClean="0"/>
              <a:t>Bleeding--occurs in 25% to 33% of cases and accounts for 25% of ulcer deaths. </a:t>
            </a:r>
          </a:p>
          <a:p>
            <a:pPr eaLnBrk="1" hangingPunct="1"/>
            <a:r>
              <a:rPr lang="en-US" altLang="en-US" smtClean="0"/>
              <a:t>Gastric CA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Surgery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People who do not respond to medication, or who develop complications: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>
                <a:solidFill>
                  <a:schemeClr val="accent1"/>
                </a:solidFill>
              </a:rPr>
              <a:t>Vagotomy</a:t>
            </a:r>
            <a:r>
              <a:rPr lang="en-US" altLang="en-US" sz="2200" smtClean="0"/>
              <a:t> - cutting the vagus nerve to interrupt messages sent from the brain to the stomach to reducing acid secretion.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>
                <a:solidFill>
                  <a:schemeClr val="accent1"/>
                </a:solidFill>
              </a:rPr>
              <a:t>Antrectomy </a:t>
            </a:r>
            <a:r>
              <a:rPr lang="en-US" altLang="en-US" sz="2200" smtClean="0"/>
              <a:t>- remove the lower part of the stomach (antrum), which produces a hormone that stimulates the stomach to secrete digestive juices. A vagotomy is usually done in conjunction with an antrectomy.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>
                <a:solidFill>
                  <a:schemeClr val="accent1"/>
                </a:solidFill>
              </a:rPr>
              <a:t>Pyloroplasty</a:t>
            </a:r>
            <a:r>
              <a:rPr lang="en-US" altLang="en-US" sz="2200" smtClean="0"/>
              <a:t> - the opening into the duodenum and small intestine (pylorus) are enlarged, enabling contents to pass more freely from the stomach.  May be performed along with a vagotomy.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Definition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19263"/>
            <a:ext cx="7466013" cy="4411662"/>
          </a:xfrm>
        </p:spPr>
        <p:txBody>
          <a:bodyPr>
            <a:normAutofit fontScale="925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mtClean="0"/>
              <a:t>   </a:t>
            </a:r>
            <a:r>
              <a:rPr lang="en-US" altLang="en-US" sz="3900" smtClean="0"/>
              <a:t>A circumscribed ulceration of the gastrointestinal mucosa occurring in areas exposed to acid and pepsin and most often caused by Helicobacter pylori infection.</a:t>
            </a:r>
          </a:p>
          <a:p>
            <a:pPr lvl="4" eaLnBrk="1" hangingPunct="1">
              <a:buFont typeface="Wingdings" pitchFamily="2" charset="2"/>
              <a:buNone/>
            </a:pPr>
            <a:r>
              <a:rPr lang="en-US" altLang="en-US" sz="3600" smtClean="0"/>
              <a:t>(Uphold &amp; Graham, 2003)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8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smtClean="0"/>
              <a:t>Peptic Ulcers: </a:t>
            </a:r>
            <a:br>
              <a:rPr lang="en-US" altLang="en-US" smtClean="0"/>
            </a:br>
            <a:r>
              <a:rPr lang="en-US" altLang="en-US" smtClean="0"/>
              <a:t>Gastric &amp; Dudodenal</a:t>
            </a:r>
          </a:p>
        </p:txBody>
      </p:sp>
      <p:sp>
        <p:nvSpPr>
          <p:cNvPr id="7171" name="Rectangle 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7172" name="Picture 7" descr="editedulc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1828800"/>
            <a:ext cx="41148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11" descr="Editedgulc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828800"/>
            <a:ext cx="411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477962"/>
          </a:xfrm>
        </p:spPr>
        <p:txBody>
          <a:bodyPr/>
          <a:lstStyle/>
          <a:p>
            <a:pPr eaLnBrk="1" hangingPunct="1"/>
            <a:r>
              <a:rPr lang="en-US" altLang="en-US" sz="4000" smtClean="0"/>
              <a:t>Comparing Duodenal </a:t>
            </a:r>
            <a:br>
              <a:rPr lang="en-US" altLang="en-US" sz="4000" smtClean="0"/>
            </a:br>
            <a:r>
              <a:rPr lang="en-US" altLang="en-US" sz="4000" smtClean="0"/>
              <a:t>and Gastric Ulcers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52600"/>
            <a:ext cx="8229600" cy="4378325"/>
          </a:xfrm>
        </p:spPr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8196" name="Picture 4" descr="peptic_ulc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828800"/>
            <a:ext cx="8077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Duodenal Ulcers</a:t>
            </a:r>
          </a:p>
        </p:txBody>
      </p:sp>
      <p:sp>
        <p:nvSpPr>
          <p:cNvPr id="9219" name="Rectangle 6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duodenal sites are 4x as common as gastric sites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most common in middle age 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peak 30-50 years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Male to female ratio—4:1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Genetic link: 3x more common in 1</a:t>
            </a:r>
            <a:r>
              <a:rPr lang="en-US" altLang="en-US" sz="2600" baseline="30000" smtClean="0"/>
              <a:t>st</a:t>
            </a:r>
            <a:r>
              <a:rPr lang="en-US" altLang="en-US" sz="2600" smtClean="0"/>
              <a:t> degree relatives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more common in patients with blood group O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associated with increased serum pepsinogen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H. pylori infection common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up to 95%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smoking is twice as common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altLang="en-US" sz="2600" smtClean="0"/>
          </a:p>
          <a:p>
            <a:pPr eaLnBrk="1" hangingPunct="1">
              <a:lnSpc>
                <a:spcPct val="90000"/>
              </a:lnSpc>
            </a:pPr>
            <a:endParaRPr lang="en-US" alt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Gastric Ulcers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common in late middle 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incidence increases with age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Male to female ratio—2:1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More common in patients with blood group A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Use of NSAIDs - associated with a three- to four-fold increase in risk of gastric ulcer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Less related to H. pylori than duodenal ulcers – about 80%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10 - 20% of patients with a gastric ulcer have a concomitant duodenal ulcer 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Etiology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A peptic ulcer is a mucosal break, 3 mm or greater, that can involve the stomach or duodenum.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The most important </a:t>
            </a:r>
            <a:r>
              <a:rPr lang="en-US" altLang="en-US" sz="2600" smtClean="0">
                <a:solidFill>
                  <a:schemeClr val="accent1"/>
                </a:solidFill>
              </a:rPr>
              <a:t>contributing factors</a:t>
            </a:r>
            <a:r>
              <a:rPr lang="en-US" altLang="en-US" sz="2600" smtClean="0"/>
              <a:t> are </a:t>
            </a:r>
            <a:r>
              <a:rPr lang="en-US" altLang="en-US" sz="2600" i="1" smtClean="0"/>
              <a:t>H pylori,</a:t>
            </a:r>
            <a:r>
              <a:rPr lang="en-US" altLang="en-US" sz="2600" smtClean="0"/>
              <a:t> NSAIDs, acid, and pepsin.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Additional </a:t>
            </a:r>
            <a:r>
              <a:rPr lang="en-US" altLang="en-US" sz="2600" smtClean="0">
                <a:solidFill>
                  <a:schemeClr val="accent1"/>
                </a:solidFill>
              </a:rPr>
              <a:t>aggressive factors</a:t>
            </a:r>
            <a:r>
              <a:rPr lang="en-US" altLang="en-US" sz="2600" smtClean="0"/>
              <a:t> include smoking, ethanol, bile acids, aspirin, steroids, and stress.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Important </a:t>
            </a:r>
            <a:r>
              <a:rPr lang="en-US" altLang="en-US" sz="2600" smtClean="0">
                <a:solidFill>
                  <a:schemeClr val="accent1"/>
                </a:solidFill>
              </a:rPr>
              <a:t>protective factors</a:t>
            </a:r>
            <a:r>
              <a:rPr lang="en-US" altLang="en-US" sz="2600" smtClean="0"/>
              <a:t> are mucus, bicarbonate, mucosal blood flow, prostaglandins, hydrophobic layer, and epithelial renewal.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Increased risk when older than 50 d/t decrease protection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/>
              <a:t>When an imbalance occurs, PUD might develop.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Subjective Data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600" smtClean="0">
                <a:solidFill>
                  <a:schemeClr val="accent1"/>
                </a:solidFill>
              </a:rPr>
              <a:t>Pain—”gnawing”, “aching”, or “burning”</a:t>
            </a:r>
          </a:p>
          <a:p>
            <a:pPr lvl="1" eaLnBrk="1" hangingPunct="1"/>
            <a:r>
              <a:rPr lang="en-US" altLang="en-US" sz="2200" smtClean="0"/>
              <a:t>Duodenal ulcers: occurs 1-3 hours after a meal and may awaken patient from sleep.  Pain is relieved by food, antacids, or vomiting.  </a:t>
            </a:r>
          </a:p>
          <a:p>
            <a:pPr lvl="1" eaLnBrk="1" hangingPunct="1"/>
            <a:r>
              <a:rPr lang="en-US" altLang="en-US" sz="2200" smtClean="0"/>
              <a:t>Gastric ulcers: food may exacerbate the pain while vomiting relieves it.</a:t>
            </a:r>
          </a:p>
          <a:p>
            <a:pPr eaLnBrk="1" hangingPunct="1"/>
            <a:r>
              <a:rPr lang="en-US" altLang="en-US" sz="2600" smtClean="0">
                <a:solidFill>
                  <a:schemeClr val="accent1"/>
                </a:solidFill>
              </a:rPr>
              <a:t>Nausea, vomiting, belching, dyspepsia, bloating, chest discomfort, anorexia, hematemesis, &amp;/or melena may also occur</a:t>
            </a:r>
            <a:r>
              <a:rPr lang="en-US" altLang="en-US" sz="2600" smtClean="0"/>
              <a:t>. </a:t>
            </a:r>
          </a:p>
          <a:p>
            <a:pPr lvl="1" eaLnBrk="1" hangingPunct="1"/>
            <a:r>
              <a:rPr lang="en-US" altLang="en-US" sz="2200" smtClean="0"/>
              <a:t>nausea, vomiting, &amp; weight loss more common with Gastric ulcers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Objective Data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600" smtClean="0">
                <a:solidFill>
                  <a:schemeClr val="accent1"/>
                </a:solidFill>
              </a:rPr>
              <a:t>Epigastric tenderness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>
                <a:solidFill>
                  <a:schemeClr val="accent1"/>
                </a:solidFill>
              </a:rPr>
              <a:t>Guaic-positive stool</a:t>
            </a:r>
            <a:r>
              <a:rPr lang="en-US" altLang="en-US" sz="2600" smtClean="0"/>
              <a:t> resulting from occult blood loss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600" smtClean="0">
                <a:solidFill>
                  <a:schemeClr val="accent1"/>
                </a:solidFill>
              </a:rPr>
              <a:t>Succussion splash</a:t>
            </a:r>
            <a:r>
              <a:rPr lang="en-US" altLang="en-US" sz="2600" smtClean="0"/>
              <a:t> resulting from scaring or edema due to partial or complete gastric outlet obstruction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A succussion splash describes the sound obtained by shaking an individual who has free fluid and air or gas in a hollow organ or body cavity.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Usually elicited to confirm intestinal or pyloric obstruction.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200" smtClean="0"/>
              <a:t>Done by gently shaking the abdomen by holding either side of the pelvis. A positive test occurs when a splashing noise is heard, either with or without a stethoscope. It is not valid if the pt has eaten or drunk fluid within the last three hours.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</TotalTime>
  <Words>1065</Words>
  <Application>Microsoft Office PowerPoint</Application>
  <PresentationFormat>On-screen Show (4:3)</PresentationFormat>
  <Paragraphs>102</Paragraphs>
  <Slides>15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Aspect</vt:lpstr>
      <vt:lpstr>ACID  PEPTIC  DISORDER</vt:lpstr>
      <vt:lpstr>Definition</vt:lpstr>
      <vt:lpstr>Peptic Ulcers:  Gastric &amp; Dudodenal</vt:lpstr>
      <vt:lpstr>Comparing Duodenal  and Gastric Ulcers</vt:lpstr>
      <vt:lpstr>Duodenal Ulcers</vt:lpstr>
      <vt:lpstr>Gastric Ulcers</vt:lpstr>
      <vt:lpstr>Etiology</vt:lpstr>
      <vt:lpstr>Subjective Data</vt:lpstr>
      <vt:lpstr>Objective Data</vt:lpstr>
      <vt:lpstr>Differential Diagnosis</vt:lpstr>
      <vt:lpstr>Diagnostic Plan</vt:lpstr>
      <vt:lpstr>Lifestyle Changes</vt:lpstr>
      <vt:lpstr>Prevention</vt:lpstr>
      <vt:lpstr>Complications</vt:lpstr>
      <vt:lpstr>Surgery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ACID  PEPTIC  DISORDER</dc:title>
  <dc:creator>New</dc:creator>
  <cp:lastModifiedBy>New</cp:lastModifiedBy>
  <cp:revision>1</cp:revision>
  <dcterms:created xsi:type="dcterms:W3CDTF">2021-03-08T09:52:52Z</dcterms:created>
  <dcterms:modified xsi:type="dcterms:W3CDTF">2021-03-08T09:54:02Z</dcterms:modified>
</cp:coreProperties>
</file>